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Proxima Nova"/>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ProximaNova-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roximaNova-italic.fntdata"/><Relationship Id="rId25" Type="http://schemas.openxmlformats.org/officeDocument/2006/relationships/font" Target="fonts/ProximaNova-bold.fntdata"/><Relationship Id="rId27"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jpg>
</file>

<file path=ppt/media/image12.png>
</file>

<file path=ppt/media/image2.jpg>
</file>

<file path=ppt/media/image3.png>
</file>

<file path=ppt/media/image4.jp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d9c40d9f9_0_2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d9c40d9f9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following short videos show our results at different grid point parameters (different computational domains). By doing various trials with different parameters, we concluded that having a bigger computational domain matters. As each of our grid points parameter increases, we see that the simulation runs a bit longer. The larger we expand our grid points, the more refined our results become in the video shown above (meaning the better video or picture quality one produces). </a:t>
            </a:r>
            <a:r>
              <a:rPr lang="en"/>
              <a:t>t</a:t>
            </a:r>
            <a:r>
              <a:rPr lang="en"/>
              <a:t>ime (t) goes from 2.5 to 5.5 seconds here.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d3bb62cc5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3bb62cc5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t-6</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d3bb62cc55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d3bb62cc55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t-7.45</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cb9a3abeb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cb9a3abe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Re = 80. 250x500 grid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Force of zero</a:t>
            </a:r>
            <a:endParaRPr/>
          </a:p>
          <a:p>
            <a:pPr indent="0" lvl="0" marL="0" rtl="0" algn="l">
              <a:spcBef>
                <a:spcPts val="0"/>
              </a:spcBef>
              <a:spcAft>
                <a:spcPts val="0"/>
              </a:spcAft>
              <a:buNone/>
            </a:pPr>
            <a:r>
              <a:rPr lang="en"/>
              <a:t>We are going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d4a9044c7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d4a9044c7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Constant spring force of 100</a:t>
            </a:r>
            <a:endParaRPr/>
          </a:p>
          <a:p>
            <a:pPr indent="0" lvl="0" marL="0" rtl="0" algn="l">
              <a:spcBef>
                <a:spcPts val="0"/>
              </a:spcBef>
              <a:spcAft>
                <a:spcPts val="0"/>
              </a:spcAft>
              <a:buNone/>
            </a:pPr>
            <a:r>
              <a:rPr lang="en"/>
              <a:t>The </a:t>
            </a:r>
            <a:r>
              <a:rPr lang="en"/>
              <a:t>force</a:t>
            </a:r>
            <a:r>
              <a:rPr lang="en"/>
              <a:t> function is now greater than 0 but we have set it weak enough to see small changes over time. We had to speed up our 9 minute video to fit this presentation.</a:t>
            </a:r>
            <a:endParaRPr/>
          </a:p>
          <a:p>
            <a:pPr indent="0" lvl="0" marL="0" rtl="0" algn="l">
              <a:spcBef>
                <a:spcPts val="0"/>
              </a:spcBef>
              <a:spcAft>
                <a:spcPts val="0"/>
              </a:spcAft>
              <a:buNone/>
            </a:pPr>
            <a:r>
              <a:rPr lang="en"/>
              <a:t>This is where we begin to see deformation</a:t>
            </a:r>
            <a:endParaRPr/>
          </a:p>
          <a:p>
            <a:pPr indent="0" lvl="0" marL="0" rtl="0" algn="l">
              <a:spcBef>
                <a:spcPts val="0"/>
              </a:spcBef>
              <a:spcAft>
                <a:spcPts val="0"/>
              </a:spcAft>
              <a:buNone/>
            </a:pPr>
            <a:r>
              <a:rPr lang="en"/>
              <a:t>We noticed that the rate of deformation was affected by the force function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4a9044c72_5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d4a9044c72_5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At 2.5 stronger force </a:t>
            </a:r>
            <a:r>
              <a:rPr lang="en"/>
              <a:t>from</a:t>
            </a:r>
            <a:r>
              <a:rPr lang="en"/>
              <a:t> the previous slide</a:t>
            </a:r>
            <a:endParaRPr/>
          </a:p>
          <a:p>
            <a:pPr indent="0" lvl="0" marL="0" rtl="0" algn="l">
              <a:spcBef>
                <a:spcPts val="0"/>
              </a:spcBef>
              <a:spcAft>
                <a:spcPts val="0"/>
              </a:spcAft>
              <a:buNone/>
            </a:pPr>
            <a:r>
              <a:rPr lang="en"/>
              <a:t>We can see that the deformation rate is a lot faster because we applied a greater force than the previous Fu</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results were compared with that of the reference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d5f4b554c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Alvaro speaks here</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4400e73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4400e73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NOTE: INCLUDE WHAT REYNOLDS NUMBER IS IN OUR PRESENTATION.</a:t>
            </a:r>
            <a:endParaRPr/>
          </a:p>
          <a:p>
            <a:pPr indent="0" lvl="0" marL="0" rtl="0" algn="l">
              <a:spcBef>
                <a:spcPts val="0"/>
              </a:spcBef>
              <a:spcAft>
                <a:spcPts val="0"/>
              </a:spcAft>
              <a:buClr>
                <a:schemeClr val="dk1"/>
              </a:buClr>
              <a:buSzPts val="1100"/>
              <a:buFont typeface="Arial"/>
              <a:buNone/>
            </a:pPr>
            <a:r>
              <a:rPr lang="en"/>
              <a:t>- Viscosity in this project is inversely proportional to Reynold's number. </a:t>
            </a:r>
            <a:endParaRPr/>
          </a:p>
          <a:p>
            <a:pPr indent="0" lvl="0" marL="0" rtl="0" algn="l">
              <a:spcBef>
                <a:spcPts val="0"/>
              </a:spcBef>
              <a:spcAft>
                <a:spcPts val="0"/>
              </a:spcAft>
              <a:buClr>
                <a:schemeClr val="dk1"/>
              </a:buClr>
              <a:buSzPts val="1100"/>
              <a:buFont typeface="Arial"/>
              <a:buNone/>
            </a:pPr>
            <a:r>
              <a:rPr lang="en"/>
              <a:t>- So in our application, the viscosity is getting smaller as we increase the value of Reynold's number through each simulation.</a:t>
            </a:r>
            <a:endParaRPr/>
          </a:p>
          <a:p>
            <a:pPr indent="0" lvl="0" marL="0" rtl="0" algn="l">
              <a:spcBef>
                <a:spcPts val="0"/>
              </a:spcBef>
              <a:spcAft>
                <a:spcPts val="0"/>
              </a:spcAft>
              <a:buClr>
                <a:schemeClr val="dk1"/>
              </a:buClr>
              <a:buSzPts val="1100"/>
              <a:buFont typeface="Arial"/>
              <a:buNone/>
            </a:pPr>
            <a:r>
              <a:rPr lang="en">
                <a:solidFill>
                  <a:srgbClr val="202729"/>
                </a:solidFill>
              </a:rPr>
              <a:t>- Note: Fluid viscosity relative to reynolds number in the next following slides will be shown through the interaction of the flow given a different density in the fluid.</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cb9a3abeb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cb9a3ab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d3bb62cc5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d3bb62cc55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202729"/>
                </a:solidFill>
              </a:rPr>
              <a:t>Slide 6-7:</a:t>
            </a:r>
            <a:endParaRPr>
              <a:solidFill>
                <a:srgbClr val="202729"/>
              </a:solidFill>
            </a:endParaRPr>
          </a:p>
          <a:p>
            <a:pPr indent="0" lvl="0" marL="0" rtl="0" algn="l">
              <a:spcBef>
                <a:spcPts val="0"/>
              </a:spcBef>
              <a:spcAft>
                <a:spcPts val="0"/>
              </a:spcAft>
              <a:buNone/>
            </a:pPr>
            <a:r>
              <a:t/>
            </a:r>
            <a:endParaRPr>
              <a:solidFill>
                <a:srgbClr val="202729"/>
              </a:solidFill>
            </a:endParaRPr>
          </a:p>
          <a:p>
            <a:pPr indent="0" lvl="0" marL="0" rtl="0" algn="l">
              <a:spcBef>
                <a:spcPts val="0"/>
              </a:spcBef>
              <a:spcAft>
                <a:spcPts val="0"/>
              </a:spcAft>
              <a:buNone/>
            </a:pPr>
            <a:r>
              <a:rPr lang="en">
                <a:solidFill>
                  <a:srgbClr val="202729"/>
                </a:solidFill>
              </a:rPr>
              <a:t>- For Reynolds number at 10, 50, 100, and 200, the bubble formed behind the cylinder maintains a steady symmetric state. </a:t>
            </a:r>
            <a:endParaRPr>
              <a:solidFill>
                <a:srgbClr val="202729"/>
              </a:solidFill>
            </a:endParaRPr>
          </a:p>
          <a:p>
            <a:pPr indent="0" lvl="0" marL="0" rtl="0" algn="l">
              <a:spcBef>
                <a:spcPts val="0"/>
              </a:spcBef>
              <a:spcAft>
                <a:spcPts val="0"/>
              </a:spcAft>
              <a:buClr>
                <a:schemeClr val="dk1"/>
              </a:buClr>
              <a:buSzPts val="1100"/>
              <a:buFont typeface="Arial"/>
              <a:buNone/>
            </a:pPr>
            <a:r>
              <a:rPr lang="en">
                <a:solidFill>
                  <a:srgbClr val="202729"/>
                </a:solidFill>
              </a:rPr>
              <a:t>- In the reference, it was concluded based on its results that the circular bubbles instabilities rise for Re &gt;= 47. In our simulations come to the same conclusions as well. </a:t>
            </a:r>
            <a:endParaRPr>
              <a:solidFill>
                <a:srgbClr val="202729"/>
              </a:solidFill>
            </a:endParaRPr>
          </a:p>
          <a:p>
            <a:pPr indent="0" lvl="0" marL="0" rtl="0" algn="l">
              <a:spcBef>
                <a:spcPts val="0"/>
              </a:spcBef>
              <a:spcAft>
                <a:spcPts val="0"/>
              </a:spcAft>
              <a:buClr>
                <a:srgbClr val="202729"/>
              </a:buClr>
              <a:buSzPts val="1100"/>
              <a:buFont typeface="Arial"/>
              <a:buNone/>
            </a:pPr>
            <a:r>
              <a:rPr lang="en">
                <a:solidFill>
                  <a:srgbClr val="202729"/>
                </a:solidFill>
              </a:rPr>
              <a:t>- Like in reference 13, our results here show different simulations at various Reynolds number at the 250 X 500 grid points.</a:t>
            </a:r>
            <a:endParaRPr>
              <a:solidFill>
                <a:srgbClr val="202729"/>
              </a:solidFill>
            </a:endParaRPr>
          </a:p>
          <a:p>
            <a:pPr indent="0" lvl="0" marL="0" rtl="0" algn="l">
              <a:spcBef>
                <a:spcPts val="0"/>
              </a:spcBef>
              <a:spcAft>
                <a:spcPts val="0"/>
              </a:spcAft>
              <a:buNone/>
            </a:pPr>
            <a:r>
              <a:rPr lang="en">
                <a:solidFill>
                  <a:srgbClr val="202729"/>
                </a:solidFill>
              </a:rPr>
              <a:t>- As the bubble increases in size as well as the recirculation, the viscosity of the fluid is decreasing. Meaning that the bubble is getting larger as Reynolds number is increasing.</a:t>
            </a:r>
            <a:endParaRPr>
              <a:solidFill>
                <a:srgbClr val="202729"/>
              </a:solidFill>
            </a:endParaRPr>
          </a:p>
          <a:p>
            <a:pPr indent="0" lvl="0" marL="0" rtl="0" algn="l">
              <a:spcBef>
                <a:spcPts val="0"/>
              </a:spcBef>
              <a:spcAft>
                <a:spcPts val="0"/>
              </a:spcAft>
              <a:buNone/>
            </a:pPr>
            <a:r>
              <a:rPr lang="en">
                <a:solidFill>
                  <a:srgbClr val="202729"/>
                </a:solidFill>
              </a:rPr>
              <a:t>- The results from the reference regarding the recirculation bubbles behind the cylinder concluded that ‘the bubble increases with the Reynolds number’ which is what we concluded as well. This means that our results reflect similarly with what is based on in the article.</a:t>
            </a:r>
            <a:endParaRPr>
              <a:solidFill>
                <a:srgbClr val="202729"/>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d3bb62cc5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d3bb62cc5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Slide 6-7:</a:t>
            </a:r>
            <a:endParaRPr>
              <a:solidFill>
                <a:schemeClr val="dk1"/>
              </a:solidFill>
            </a:endParaRPr>
          </a:p>
          <a:p>
            <a:pPr indent="0" lvl="0" marL="0" rtl="0" algn="l">
              <a:spcBef>
                <a:spcPts val="0"/>
              </a:spcBef>
              <a:spcAft>
                <a:spcPts val="0"/>
              </a:spcAft>
              <a:buNone/>
            </a:pPr>
            <a:r>
              <a:rPr lang="en">
                <a:solidFill>
                  <a:schemeClr val="dk1"/>
                </a:solidFill>
              </a:rPr>
              <a:t>- Note: fluid viscosity means the interaction of the flow of different densities in the fluid.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Like in reference 13, our results here show different simulations at various Reynolds number at the 250 X 500 grid points </a:t>
            </a:r>
            <a:endParaRPr>
              <a:solidFill>
                <a:schemeClr val="dk1"/>
              </a:solidFill>
            </a:endParaRPr>
          </a:p>
          <a:p>
            <a:pPr indent="0" lvl="0" marL="0" rtl="0" algn="l">
              <a:spcBef>
                <a:spcPts val="0"/>
              </a:spcBef>
              <a:spcAft>
                <a:spcPts val="0"/>
              </a:spcAft>
              <a:buNone/>
            </a:pPr>
            <a:r>
              <a:rPr lang="en">
                <a:solidFill>
                  <a:schemeClr val="dk1"/>
                </a:solidFill>
              </a:rPr>
              <a:t>- As the bubble increases in size as well as the recirculation, the viscosity of the fluid is decreasing. Meaning that the bubble is getting larger as Reynolds number is increasing.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d4400e736_2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d4400e73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hyperlink" Target="http://drive.google.com/file/d/1o8nOHiiiNdeBFUiFp7CPxg_lZlVoCL3Z/view" TargetMode="Externa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hyperlink" Target="http://drive.google.com/file/d/14Y8-2eZWXKGYJi3hjTTqInVj1seODTdq/view" TargetMode="External"/><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hyperlink" Target="http://drive.google.com/file/d/1Dzu38JBcvBVQ5yf2tgcDYgPzz5XVwjW_/view" TargetMode="External"/><Relationship Id="rId4"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hyperlink" Target="http://drive.google.com/file/d/1lay5Y0mRKIipT3cz_n93OsaFuy2QREHV/view" TargetMode="External"/><Relationship Id="rId4"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hyperlink" Target="http://drive.google.com/file/d/1Kf2D5DZRNp6N_rVxhzxHGLhsHv796fuX/view" TargetMode="External"/><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hyperlink" Target="http://drive.google.com/file/d/1-ER96C_DT4YXeilLNdzVUDnK-S1Dlv9G/view" TargetMode="External"/><Relationship Id="rId4" Type="http://schemas.openxmlformats.org/officeDocument/2006/relationships/image" Target="../media/image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0" y="59300"/>
            <a:ext cx="9144000" cy="278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300"/>
              <a:t>Simulation of Water Over 2-Dimensional Geometric Shapes </a:t>
            </a:r>
            <a:endParaRPr sz="5300"/>
          </a:p>
        </p:txBody>
      </p:sp>
      <p:sp>
        <p:nvSpPr>
          <p:cNvPr id="106" name="Google Shape;106;p25"/>
          <p:cNvSpPr txBox="1"/>
          <p:nvPr>
            <p:ph idx="1" type="subTitle"/>
          </p:nvPr>
        </p:nvSpPr>
        <p:spPr>
          <a:xfrm>
            <a:off x="510450" y="3182332"/>
            <a:ext cx="8123100" cy="9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r>
              <a:rPr lang="en" sz="2400"/>
              <a:t>y</a:t>
            </a:r>
            <a:r>
              <a:rPr lang="en"/>
              <a:t>: Alvaro Casales, Emalina Huerta, Kristine Martinez, Jeffrey Morales </a:t>
            </a:r>
            <a:endParaRPr/>
          </a:p>
        </p:txBody>
      </p:sp>
      <p:sp>
        <p:nvSpPr>
          <p:cNvPr id="107" name="Google Shape;107;p25"/>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https://www.overleaf.com/read/ndnprgxjdvpk</a:t>
            </a:r>
            <a:endParaRPr sz="1800"/>
          </a:p>
        </p:txBody>
      </p:sp>
      <p:cxnSp>
        <p:nvCxnSpPr>
          <p:cNvPr id="108" name="Google Shape;108;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7" name="Shape 167"/>
        <p:cNvGrpSpPr/>
        <p:nvPr/>
      </p:nvGrpSpPr>
      <p:grpSpPr>
        <a:xfrm>
          <a:off x="0" y="0"/>
          <a:ext cx="0" cy="0"/>
          <a:chOff x="0" y="0"/>
          <a:chExt cx="0" cy="0"/>
        </a:xfrm>
      </p:grpSpPr>
      <p:sp>
        <p:nvSpPr>
          <p:cNvPr id="168" name="Google Shape;168;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100 x 200 Grid Points</a:t>
            </a:r>
            <a:endParaRPr>
              <a:solidFill>
                <a:schemeClr val="lt1"/>
              </a:solidFill>
            </a:endParaRPr>
          </a:p>
        </p:txBody>
      </p:sp>
      <p:pic>
        <p:nvPicPr>
          <p:cNvPr id="169" name="Google Shape;169;p34" title="100x200_Re80.mp4">
            <a:hlinkClick r:id="rId3"/>
          </p:cNvPr>
          <p:cNvPicPr preferRelativeResize="0"/>
          <p:nvPr/>
        </p:nvPicPr>
        <p:blipFill>
          <a:blip r:embed="rId4">
            <a:alphaModFix/>
          </a:blip>
          <a:stretch>
            <a:fillRect/>
          </a:stretch>
        </p:blipFill>
        <p:spPr>
          <a:xfrm>
            <a:off x="1097325" y="1017725"/>
            <a:ext cx="6949349" cy="39090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3" name="Shape 173"/>
        <p:cNvGrpSpPr/>
        <p:nvPr/>
      </p:nvGrpSpPr>
      <p:grpSpPr>
        <a:xfrm>
          <a:off x="0" y="0"/>
          <a:ext cx="0" cy="0"/>
          <a:chOff x="0" y="0"/>
          <a:chExt cx="0" cy="0"/>
        </a:xfrm>
      </p:grpSpPr>
      <p:sp>
        <p:nvSpPr>
          <p:cNvPr id="174" name="Google Shape;174;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150 x 300 Grid Points</a:t>
            </a:r>
            <a:endParaRPr>
              <a:solidFill>
                <a:schemeClr val="lt1"/>
              </a:solidFill>
            </a:endParaRPr>
          </a:p>
        </p:txBody>
      </p:sp>
      <p:pic>
        <p:nvPicPr>
          <p:cNvPr id="175" name="Google Shape;175;p35" title="150x300_Re80_l.mp4">
            <a:hlinkClick r:id="rId3"/>
          </p:cNvPr>
          <p:cNvPicPr preferRelativeResize="0"/>
          <p:nvPr/>
        </p:nvPicPr>
        <p:blipFill>
          <a:blip r:embed="rId4">
            <a:alphaModFix/>
          </a:blip>
          <a:stretch>
            <a:fillRect/>
          </a:stretch>
        </p:blipFill>
        <p:spPr>
          <a:xfrm>
            <a:off x="1098450" y="1017725"/>
            <a:ext cx="6956150" cy="391282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9" name="Shape 179"/>
        <p:cNvGrpSpPr/>
        <p:nvPr/>
      </p:nvGrpSpPr>
      <p:grpSpPr>
        <a:xfrm>
          <a:off x="0" y="0"/>
          <a:ext cx="0" cy="0"/>
          <a:chOff x="0" y="0"/>
          <a:chExt cx="0" cy="0"/>
        </a:xfrm>
      </p:grpSpPr>
      <p:sp>
        <p:nvSpPr>
          <p:cNvPr id="180" name="Google Shape;180;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250 x 500 Grid Points</a:t>
            </a:r>
            <a:endParaRPr>
              <a:solidFill>
                <a:schemeClr val="lt1"/>
              </a:solidFill>
            </a:endParaRPr>
          </a:p>
        </p:txBody>
      </p:sp>
      <p:pic>
        <p:nvPicPr>
          <p:cNvPr id="181" name="Google Shape;181;p36" title="250x500_Re80_l.mp4">
            <a:hlinkClick r:id="rId3"/>
          </p:cNvPr>
          <p:cNvPicPr preferRelativeResize="0"/>
          <p:nvPr/>
        </p:nvPicPr>
        <p:blipFill>
          <a:blip r:embed="rId4">
            <a:alphaModFix/>
          </a:blip>
          <a:stretch>
            <a:fillRect/>
          </a:stretch>
        </p:blipFill>
        <p:spPr>
          <a:xfrm>
            <a:off x="1098365" y="1017725"/>
            <a:ext cx="6947270" cy="3907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37" title="big booty production.mp4">
            <a:hlinkClick r:id="rId3"/>
          </p:cNvPr>
          <p:cNvPicPr preferRelativeResize="0"/>
          <p:nvPr/>
        </p:nvPicPr>
        <p:blipFill>
          <a:blip r:embed="rId4">
            <a:alphaModFix/>
          </a:blip>
          <a:stretch>
            <a:fillRect/>
          </a:stretch>
        </p:blipFill>
        <p:spPr>
          <a:xfrm>
            <a:off x="152400" y="152400"/>
            <a:ext cx="8602133" cy="4838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few things to take away		</a:t>
            </a:r>
            <a:endParaRPr/>
          </a:p>
        </p:txBody>
      </p:sp>
      <p:sp>
        <p:nvSpPr>
          <p:cNvPr id="192" name="Google Shape;192;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93" name="Google Shape;193;p38" title="2021-05-04 12-11-30.mp4">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1000"/>
                                        <p:tgtEl>
                                          <p:spTgt spid="1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few things to take away		</a:t>
            </a:r>
            <a:endParaRPr/>
          </a:p>
        </p:txBody>
      </p:sp>
      <p:sp>
        <p:nvSpPr>
          <p:cNvPr id="199" name="Google Shape;199;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0" name="Google Shape;200;p39" title="2021-05-04 12-36-41.mp4">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40"/>
          <p:cNvSpPr txBox="1"/>
          <p:nvPr>
            <p:ph type="title"/>
          </p:nvPr>
        </p:nvSpPr>
        <p:spPr>
          <a:xfrm>
            <a:off x="330000" y="299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Conclusion</a:t>
            </a:r>
            <a:endParaRPr sz="3600"/>
          </a:p>
        </p:txBody>
      </p:sp>
      <p:sp>
        <p:nvSpPr>
          <p:cNvPr id="206" name="Google Shape;206;p40"/>
          <p:cNvSpPr txBox="1"/>
          <p:nvPr>
            <p:ph idx="1" type="body"/>
          </p:nvPr>
        </p:nvSpPr>
        <p:spPr>
          <a:xfrm>
            <a:off x="305900" y="908175"/>
            <a:ext cx="8650200" cy="382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Our presented work shows the reaction to the bubbles formed (vortex) by flowing fluid and different forces involved. Our report is based on different Reynolds number as well as comparing different </a:t>
            </a:r>
            <a:r>
              <a:rPr lang="en" sz="2400"/>
              <a:t>parameters</a:t>
            </a:r>
            <a:r>
              <a:rPr lang="en" sz="2400"/>
              <a:t> .</a:t>
            </a:r>
            <a:endParaRPr sz="2400"/>
          </a:p>
          <a:p>
            <a:pPr indent="0" lvl="0" marL="0" rtl="0" algn="l">
              <a:spcBef>
                <a:spcPts val="1600"/>
              </a:spcBef>
              <a:spcAft>
                <a:spcPts val="1600"/>
              </a:spcAft>
              <a:buNone/>
            </a:pPr>
            <a:r>
              <a:rPr lang="en" sz="2400"/>
              <a:t>Our project did not implement the </a:t>
            </a:r>
            <a:r>
              <a:rPr i="1" lang="en" sz="2400"/>
              <a:t>Physical Virtual Model</a:t>
            </a:r>
            <a:r>
              <a:rPr lang="en" sz="2400"/>
              <a:t> (PVM) used in reference 13 however we were able to get similar results. We learned that to increase the quality of our simulation, we would need more points on the grid. This would increase the time required.  </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41"/>
          <p:cNvSpPr txBox="1"/>
          <p:nvPr>
            <p:ph idx="4294967295" type="title"/>
          </p:nvPr>
        </p:nvSpPr>
        <p:spPr>
          <a:xfrm>
            <a:off x="378650" y="863075"/>
            <a:ext cx="3890100" cy="372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Last Minute Findings</a:t>
            </a:r>
            <a:endParaRPr sz="3200"/>
          </a:p>
          <a:p>
            <a:pPr indent="0" lvl="0" marL="0" rtl="0" algn="l">
              <a:lnSpc>
                <a:spcPct val="115000"/>
              </a:lnSpc>
              <a:spcBef>
                <a:spcPts val="1600"/>
              </a:spcBef>
              <a:spcAft>
                <a:spcPts val="1600"/>
              </a:spcAft>
              <a:buNone/>
            </a:pPr>
            <a:r>
              <a:rPr lang="en" sz="2000"/>
              <a:t>When recreating the simulation, we went ahead and did a line segment instead of a circle. It turns out that when </a:t>
            </a:r>
            <a:r>
              <a:rPr lang="en" sz="2000"/>
              <a:t>viscosity is increased/decreased, it changes the flow of the fluid. Creating different forms of vortexes, wakes and different geometric pathways. </a:t>
            </a:r>
            <a:endParaRPr sz="2000"/>
          </a:p>
        </p:txBody>
      </p:sp>
      <p:pic>
        <p:nvPicPr>
          <p:cNvPr id="212" name="Google Shape;212;p41"/>
          <p:cNvPicPr preferRelativeResize="0"/>
          <p:nvPr/>
        </p:nvPicPr>
        <p:blipFill rotWithShape="1">
          <a:blip r:embed="rId3">
            <a:alphaModFix/>
          </a:blip>
          <a:srcRect b="0" l="0" r="37826" t="0"/>
          <a:stretch/>
        </p:blipFill>
        <p:spPr>
          <a:xfrm>
            <a:off x="4548455" y="0"/>
            <a:ext cx="459555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Why we chose this project/reference</a:t>
            </a:r>
            <a:endParaRPr sz="3600"/>
          </a:p>
        </p:txBody>
      </p:sp>
      <p:sp>
        <p:nvSpPr>
          <p:cNvPr id="114" name="Google Shape;114;p2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Contained Navier Stokes and Immersed Boundary </a:t>
            </a:r>
            <a:endParaRPr sz="2400"/>
          </a:p>
          <a:p>
            <a:pPr indent="-381000" lvl="0" marL="457200" rtl="0" algn="l">
              <a:spcBef>
                <a:spcPts val="0"/>
              </a:spcBef>
              <a:spcAft>
                <a:spcPts val="0"/>
              </a:spcAft>
              <a:buSzPts val="2400"/>
              <a:buChar char="●"/>
            </a:pPr>
            <a:r>
              <a:rPr lang="en" sz="2400"/>
              <a:t>Stationary object to observe the flow around it </a:t>
            </a:r>
            <a:endParaRPr sz="2400"/>
          </a:p>
          <a:p>
            <a:pPr indent="-381000" lvl="0" marL="457200" rtl="0" algn="l">
              <a:spcBef>
                <a:spcPts val="0"/>
              </a:spcBef>
              <a:spcAft>
                <a:spcPts val="0"/>
              </a:spcAft>
              <a:buSzPts val="2400"/>
              <a:buChar char="●"/>
            </a:pPr>
            <a:r>
              <a:rPr lang="en" sz="2400"/>
              <a:t>We wanted to do something that contained movement and fluid </a:t>
            </a:r>
            <a:endParaRPr sz="2400"/>
          </a:p>
          <a:p>
            <a:pPr indent="-381000" lvl="0" marL="457200" rtl="0" algn="l">
              <a:spcBef>
                <a:spcPts val="0"/>
              </a:spcBef>
              <a:spcAft>
                <a:spcPts val="0"/>
              </a:spcAft>
              <a:buSzPts val="2400"/>
              <a:buChar char="●"/>
            </a:pPr>
            <a:r>
              <a:rPr lang="en" sz="2400"/>
              <a:t>Illustration of the force distribution process</a:t>
            </a:r>
            <a:endParaRPr sz="2400"/>
          </a:p>
          <a:p>
            <a:pPr indent="-381000" lvl="0" marL="457200" rtl="0" algn="l">
              <a:spcBef>
                <a:spcPts val="0"/>
              </a:spcBef>
              <a:spcAft>
                <a:spcPts val="0"/>
              </a:spcAft>
              <a:buSzPts val="2400"/>
              <a:buChar char="●"/>
            </a:pPr>
            <a:r>
              <a:rPr lang="en" sz="2400"/>
              <a:t>It seemed to be a topic we all agreed on and we’re happy to do </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7"/>
          <p:cNvSpPr txBox="1"/>
          <p:nvPr>
            <p:ph type="title"/>
          </p:nvPr>
        </p:nvSpPr>
        <p:spPr>
          <a:xfrm>
            <a:off x="265500" y="181695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problem or challenge</a:t>
            </a:r>
            <a:endParaRPr/>
          </a:p>
        </p:txBody>
      </p:sp>
      <p:sp>
        <p:nvSpPr>
          <p:cNvPr id="120" name="Google Shape;120;p2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81000" lvl="0" marL="457200" rtl="0" algn="l">
              <a:spcBef>
                <a:spcPts val="0"/>
              </a:spcBef>
              <a:spcAft>
                <a:spcPts val="0"/>
              </a:spcAft>
              <a:buSzPts val="2400"/>
              <a:buAutoNum type="arabicPeriod"/>
            </a:pPr>
            <a:r>
              <a:rPr lang="en" sz="2400"/>
              <a:t>Getting started </a:t>
            </a:r>
            <a:endParaRPr sz="2400"/>
          </a:p>
          <a:p>
            <a:pPr indent="-381000" lvl="0" marL="457200" rtl="0" algn="l">
              <a:spcBef>
                <a:spcPts val="0"/>
              </a:spcBef>
              <a:spcAft>
                <a:spcPts val="0"/>
              </a:spcAft>
              <a:buSzPts val="2400"/>
              <a:buAutoNum type="arabicPeriod"/>
            </a:pPr>
            <a:r>
              <a:rPr lang="en" sz="2400"/>
              <a:t>Understanding the concept </a:t>
            </a:r>
            <a:endParaRPr sz="2400"/>
          </a:p>
          <a:p>
            <a:pPr indent="-381000" lvl="0" marL="457200" rtl="0" algn="l">
              <a:spcBef>
                <a:spcPts val="0"/>
              </a:spcBef>
              <a:spcAft>
                <a:spcPts val="0"/>
              </a:spcAft>
              <a:buSzPts val="2400"/>
              <a:buAutoNum type="arabicPeriod"/>
            </a:pPr>
            <a:r>
              <a:rPr lang="en" sz="2400"/>
              <a:t>Testing various parameters such as Reynolds Number (viscosity), Spring Force Constant, and Computational Domain</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Research</a:t>
            </a:r>
            <a:endParaRPr sz="3600"/>
          </a:p>
        </p:txBody>
      </p:sp>
      <p:sp>
        <p:nvSpPr>
          <p:cNvPr id="126" name="Google Shape;126;p28"/>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Immersed Boundary</a:t>
            </a:r>
            <a:r>
              <a:rPr lang="en" sz="2400"/>
              <a:t>: Computational fluid dynamics </a:t>
            </a:r>
            <a:endParaRPr sz="2400"/>
          </a:p>
          <a:p>
            <a:pPr indent="0" lvl="0" marL="0" rtl="0" algn="l">
              <a:spcBef>
                <a:spcPts val="1600"/>
              </a:spcBef>
              <a:spcAft>
                <a:spcPts val="0"/>
              </a:spcAft>
              <a:buNone/>
            </a:pPr>
            <a:r>
              <a:rPr b="1" lang="en" sz="2400"/>
              <a:t>Navier Stokes</a:t>
            </a:r>
            <a:r>
              <a:rPr lang="en" sz="2400"/>
              <a:t>: Set of PDE, describing fluid with a thick or sticky consistency </a:t>
            </a:r>
            <a:endParaRPr sz="2400"/>
          </a:p>
          <a:p>
            <a:pPr indent="0" lvl="0" marL="0" rtl="0" algn="l">
              <a:spcBef>
                <a:spcPts val="1600"/>
              </a:spcBef>
              <a:spcAft>
                <a:spcPts val="0"/>
              </a:spcAft>
              <a:buNone/>
            </a:pPr>
            <a:r>
              <a:rPr lang="en" sz="2400"/>
              <a:t>	-Force, viscosity, area of object, and rate of deformation</a:t>
            </a:r>
            <a:endParaRPr sz="2400"/>
          </a:p>
          <a:p>
            <a:pPr indent="0" lvl="0" marL="0" rtl="0" algn="l">
              <a:spcBef>
                <a:spcPts val="1600"/>
              </a:spcBef>
              <a:spcAft>
                <a:spcPts val="1600"/>
              </a:spcAft>
              <a:buNone/>
            </a:pPr>
            <a:r>
              <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9"/>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100"/>
              <a:t>What is Reynolds Number?...</a:t>
            </a:r>
            <a:endParaRPr b="1" sz="4100"/>
          </a:p>
          <a:p>
            <a:pPr indent="0" lvl="0" marL="0" rtl="0" algn="l">
              <a:spcBef>
                <a:spcPts val="0"/>
              </a:spcBef>
              <a:spcAft>
                <a:spcPts val="0"/>
              </a:spcAft>
              <a:buNone/>
            </a:pPr>
            <a:r>
              <a:rPr b="1" lang="en" sz="4100"/>
              <a:t>Viscosity = 1/Re</a:t>
            </a:r>
            <a:endParaRPr b="1" sz="4100"/>
          </a:p>
          <a:p>
            <a:pPr indent="0" lvl="0" marL="0" rtl="0" algn="l">
              <a:spcBef>
                <a:spcPts val="0"/>
              </a:spcBef>
              <a:spcAft>
                <a:spcPts val="0"/>
              </a:spcAft>
              <a:buNone/>
            </a:pPr>
            <a:r>
              <a:rPr lang="en" sz="4100"/>
              <a:t>What happens in the simulation as time passes?</a:t>
            </a:r>
            <a:endParaRPr sz="4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30"/>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Numerical steps</a:t>
            </a:r>
            <a:endParaRPr/>
          </a:p>
        </p:txBody>
      </p:sp>
      <p:sp>
        <p:nvSpPr>
          <p:cNvPr id="137" name="Google Shape;137;p30"/>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method highlights</a:t>
            </a:r>
            <a:endParaRPr/>
          </a:p>
        </p:txBody>
      </p:sp>
      <p:sp>
        <p:nvSpPr>
          <p:cNvPr id="138" name="Google Shape;138;p30"/>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Calculate the force field over Lagrangian points with force f(x_k)</a:t>
            </a:r>
            <a:endParaRPr/>
          </a:p>
          <a:p>
            <a:pPr indent="-342900" lvl="0" marL="457200" rtl="0" algn="l">
              <a:spcBef>
                <a:spcPts val="0"/>
              </a:spcBef>
              <a:spcAft>
                <a:spcPts val="0"/>
              </a:spcAft>
              <a:buSzPts val="1800"/>
              <a:buChar char="●"/>
            </a:pPr>
            <a:r>
              <a:rPr lang="en"/>
              <a:t>Distribute the force to the Eulerian grid or fluid domain</a:t>
            </a:r>
            <a:endParaRPr/>
          </a:p>
          <a:p>
            <a:pPr indent="-342900" lvl="0" marL="457200" rtl="0" algn="l">
              <a:spcBef>
                <a:spcPts val="1600"/>
              </a:spcBef>
              <a:spcAft>
                <a:spcPts val="0"/>
              </a:spcAft>
              <a:buSzPts val="1800"/>
              <a:buChar char="●"/>
            </a:pPr>
            <a:r>
              <a:rPr lang="en"/>
              <a:t>Solve for the pressure correction and compute pressure field</a:t>
            </a:r>
            <a:endParaRPr/>
          </a:p>
          <a:p>
            <a:pPr indent="-342900" lvl="0" marL="457200" rtl="0" algn="l">
              <a:spcBef>
                <a:spcPts val="1600"/>
              </a:spcBef>
              <a:spcAft>
                <a:spcPts val="1600"/>
              </a:spcAft>
              <a:buSzPts val="1800"/>
              <a:buChar char="●"/>
            </a:pPr>
            <a:r>
              <a:rPr lang="en"/>
              <a:t>Update fluid velocity along the immersed boundary and verify divergence</a:t>
            </a:r>
            <a:endParaRPr/>
          </a:p>
        </p:txBody>
      </p:sp>
      <p:sp>
        <p:nvSpPr>
          <p:cNvPr id="139" name="Google Shape;139;p30"/>
          <p:cNvSpPr/>
          <p:nvPr/>
        </p:nvSpPr>
        <p:spPr>
          <a:xfrm>
            <a:off x="5464925" y="1145525"/>
            <a:ext cx="150600" cy="60300"/>
          </a:xfrm>
          <a:prstGeom prst="rightArrow">
            <a:avLst>
              <a:gd fmla="val 50000" name="adj1"/>
              <a:gd fmla="val 50000" name="adj2"/>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Recirculation Bubble Behind the Cylinder</a:t>
            </a:r>
            <a:endParaRPr/>
          </a:p>
        </p:txBody>
      </p:sp>
      <p:pic>
        <p:nvPicPr>
          <p:cNvPr id="145" name="Google Shape;145;p31"/>
          <p:cNvPicPr preferRelativeResize="0"/>
          <p:nvPr/>
        </p:nvPicPr>
        <p:blipFill>
          <a:blip r:embed="rId3">
            <a:alphaModFix/>
          </a:blip>
          <a:stretch>
            <a:fillRect/>
          </a:stretch>
        </p:blipFill>
        <p:spPr>
          <a:xfrm>
            <a:off x="311700" y="1067975"/>
            <a:ext cx="4125950" cy="3291974"/>
          </a:xfrm>
          <a:prstGeom prst="rect">
            <a:avLst/>
          </a:prstGeom>
          <a:noFill/>
          <a:ln>
            <a:noFill/>
          </a:ln>
        </p:spPr>
      </p:pic>
      <p:pic>
        <p:nvPicPr>
          <p:cNvPr id="146" name="Google Shape;146;p31"/>
          <p:cNvPicPr preferRelativeResize="0"/>
          <p:nvPr/>
        </p:nvPicPr>
        <p:blipFill>
          <a:blip r:embed="rId4">
            <a:alphaModFix/>
          </a:blip>
          <a:stretch>
            <a:fillRect/>
          </a:stretch>
        </p:blipFill>
        <p:spPr>
          <a:xfrm>
            <a:off x="4722051" y="1067975"/>
            <a:ext cx="4110250" cy="3291975"/>
          </a:xfrm>
          <a:prstGeom prst="rect">
            <a:avLst/>
          </a:prstGeom>
          <a:noFill/>
          <a:ln>
            <a:noFill/>
          </a:ln>
        </p:spPr>
      </p:pic>
      <p:sp>
        <p:nvSpPr>
          <p:cNvPr id="147" name="Google Shape;147;p31"/>
          <p:cNvSpPr txBox="1"/>
          <p:nvPr/>
        </p:nvSpPr>
        <p:spPr>
          <a:xfrm>
            <a:off x="311650" y="4530700"/>
            <a:ext cx="412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Fig. </a:t>
            </a:r>
            <a:r>
              <a:rPr lang="en">
                <a:latin typeface="Proxima Nova"/>
                <a:ea typeface="Proxima Nova"/>
                <a:cs typeface="Proxima Nova"/>
                <a:sym typeface="Proxima Nova"/>
              </a:rPr>
              <a:t>(a) Bubble behind cylinder at Re=10</a:t>
            </a:r>
            <a:endParaRPr>
              <a:latin typeface="Proxima Nova"/>
              <a:ea typeface="Proxima Nova"/>
              <a:cs typeface="Proxima Nova"/>
              <a:sym typeface="Proxima Nova"/>
            </a:endParaRPr>
          </a:p>
        </p:txBody>
      </p:sp>
      <p:sp>
        <p:nvSpPr>
          <p:cNvPr id="148" name="Google Shape;148;p31"/>
          <p:cNvSpPr txBox="1"/>
          <p:nvPr/>
        </p:nvSpPr>
        <p:spPr>
          <a:xfrm>
            <a:off x="4721575" y="4530700"/>
            <a:ext cx="4110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Fig. (b) Bubble behind cylinder at Re=50</a:t>
            </a:r>
            <a:endParaRPr>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Recirculation Bubble Behind the Cylinder cont.</a:t>
            </a:r>
            <a:endParaRPr/>
          </a:p>
        </p:txBody>
      </p:sp>
      <p:sp>
        <p:nvSpPr>
          <p:cNvPr id="154" name="Google Shape;154;p32"/>
          <p:cNvSpPr txBox="1"/>
          <p:nvPr/>
        </p:nvSpPr>
        <p:spPr>
          <a:xfrm>
            <a:off x="311650" y="4530700"/>
            <a:ext cx="412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Fig. (c) Bubble behind cylinder at Re=100</a:t>
            </a:r>
            <a:endParaRPr>
              <a:latin typeface="Proxima Nova"/>
              <a:ea typeface="Proxima Nova"/>
              <a:cs typeface="Proxima Nova"/>
              <a:sym typeface="Proxima Nova"/>
            </a:endParaRPr>
          </a:p>
        </p:txBody>
      </p:sp>
      <p:sp>
        <p:nvSpPr>
          <p:cNvPr id="155" name="Google Shape;155;p32"/>
          <p:cNvSpPr txBox="1"/>
          <p:nvPr/>
        </p:nvSpPr>
        <p:spPr>
          <a:xfrm>
            <a:off x="4721575" y="4530700"/>
            <a:ext cx="4110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Fig. (d) Bubble behind cylinder at Re=200</a:t>
            </a:r>
            <a:endParaRPr>
              <a:latin typeface="Proxima Nova"/>
              <a:ea typeface="Proxima Nova"/>
              <a:cs typeface="Proxima Nova"/>
              <a:sym typeface="Proxima Nova"/>
            </a:endParaRPr>
          </a:p>
        </p:txBody>
      </p:sp>
      <p:pic>
        <p:nvPicPr>
          <p:cNvPr id="156" name="Google Shape;156;p32"/>
          <p:cNvPicPr preferRelativeResize="0"/>
          <p:nvPr/>
        </p:nvPicPr>
        <p:blipFill>
          <a:blip r:embed="rId3">
            <a:alphaModFix/>
          </a:blip>
          <a:stretch>
            <a:fillRect/>
          </a:stretch>
        </p:blipFill>
        <p:spPr>
          <a:xfrm>
            <a:off x="311625" y="1067982"/>
            <a:ext cx="4125950" cy="3291955"/>
          </a:xfrm>
          <a:prstGeom prst="rect">
            <a:avLst/>
          </a:prstGeom>
          <a:noFill/>
          <a:ln>
            <a:noFill/>
          </a:ln>
        </p:spPr>
      </p:pic>
      <p:pic>
        <p:nvPicPr>
          <p:cNvPr id="157" name="Google Shape;157;p32"/>
          <p:cNvPicPr preferRelativeResize="0"/>
          <p:nvPr/>
        </p:nvPicPr>
        <p:blipFill>
          <a:blip r:embed="rId4">
            <a:alphaModFix/>
          </a:blip>
          <a:stretch>
            <a:fillRect/>
          </a:stretch>
        </p:blipFill>
        <p:spPr>
          <a:xfrm>
            <a:off x="4713750" y="1067975"/>
            <a:ext cx="4125950" cy="32919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3"/>
          <p:cNvSpPr txBox="1"/>
          <p:nvPr>
            <p:ph type="title"/>
          </p:nvPr>
        </p:nvSpPr>
        <p:spPr>
          <a:xfrm>
            <a:off x="417900" y="13582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Short videos with Grid Parameters</a:t>
            </a:r>
            <a:endParaRPr/>
          </a:p>
        </p:txBody>
      </p:sp>
      <p:sp>
        <p:nvSpPr>
          <p:cNvPr id="163" name="Google Shape;163;p33"/>
          <p:cNvSpPr txBox="1"/>
          <p:nvPr>
            <p:ph idx="2" type="body"/>
          </p:nvPr>
        </p:nvSpPr>
        <p:spPr>
          <a:xfrm>
            <a:off x="5091900" y="8766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All at Reynold’s Number at 80</a:t>
            </a:r>
            <a:endParaRPr/>
          </a:p>
          <a:p>
            <a:pPr indent="-342900" lvl="0" marL="457200" rtl="0" algn="l">
              <a:spcBef>
                <a:spcPts val="0"/>
              </a:spcBef>
              <a:spcAft>
                <a:spcPts val="0"/>
              </a:spcAft>
              <a:buSzPts val="1800"/>
              <a:buChar char="●"/>
            </a:pPr>
            <a:r>
              <a:rPr lang="en"/>
              <a:t>Spring Force Constant at 100000</a:t>
            </a:r>
            <a:endParaRPr/>
          </a:p>
          <a:p>
            <a:pPr indent="-342900" lvl="0" marL="457200" rtl="0" algn="l">
              <a:spcBef>
                <a:spcPts val="0"/>
              </a:spcBef>
              <a:spcAft>
                <a:spcPts val="0"/>
              </a:spcAft>
              <a:buSzPts val="1800"/>
              <a:buChar char="●"/>
            </a:pPr>
            <a:r>
              <a:rPr lang="en"/>
              <a:t>Different Computational Domains</a:t>
            </a:r>
            <a:endParaRPr/>
          </a:p>
          <a:p>
            <a:pPr indent="-342900" lvl="0" marL="457200" rtl="0" algn="l">
              <a:spcBef>
                <a:spcPts val="0"/>
              </a:spcBef>
              <a:spcAft>
                <a:spcPts val="0"/>
              </a:spcAft>
              <a:buSzPts val="1800"/>
              <a:buChar char="●"/>
            </a:pPr>
            <a:r>
              <a:rPr lang="en"/>
              <a:t>Spring Force Constant at 100, Reynolds Number at 80, and the force was increased.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